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AD0E"/>
    <a:srgbClr val="0C30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82" autoAdjust="0"/>
    <p:restoredTop sz="94660"/>
  </p:normalViewPr>
  <p:slideViewPr>
    <p:cSldViewPr snapToGrid="0">
      <p:cViewPr varScale="1">
        <p:scale>
          <a:sx n="51" d="100"/>
          <a:sy n="51" d="100"/>
        </p:scale>
        <p:origin x="24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464EF27-CF06-4D53-B6FF-E4C020F878AD}" type="datetimeFigureOut">
              <a:rPr lang="en-GB" smtClean="0"/>
              <a:t>12/09/2020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06C3F7-6C76-4E2D-8269-EA5BE76046E4}" type="slidenum">
              <a:rPr lang="en-GB" smtClean="0"/>
              <a:t>‹#›</a:t>
            </a:fld>
            <a:endParaRPr lang="en-GB"/>
          </a:p>
        </p:txBody>
      </p:sp>
    </p:spTree>
    <p:extLst>
      <p:ext uri="{BB962C8B-B14F-4D97-AF65-F5344CB8AC3E}">
        <p14:creationId xmlns:p14="http://schemas.microsoft.com/office/powerpoint/2010/main" val="3666672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64EF27-CF06-4D53-B6FF-E4C020F878AD}" type="datetimeFigureOut">
              <a:rPr lang="en-GB" smtClean="0"/>
              <a:t>12/09/2020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06C3F7-6C76-4E2D-8269-EA5BE76046E4}" type="slidenum">
              <a:rPr lang="en-GB" smtClean="0"/>
              <a:t>‹#›</a:t>
            </a:fld>
            <a:endParaRPr lang="en-GB"/>
          </a:p>
        </p:txBody>
      </p:sp>
    </p:spTree>
    <p:extLst>
      <p:ext uri="{BB962C8B-B14F-4D97-AF65-F5344CB8AC3E}">
        <p14:creationId xmlns:p14="http://schemas.microsoft.com/office/powerpoint/2010/main" val="1221497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64EF27-CF06-4D53-B6FF-E4C020F878AD}" type="datetimeFigureOut">
              <a:rPr lang="en-GB" smtClean="0"/>
              <a:t>12/09/2020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06C3F7-6C76-4E2D-8269-EA5BE76046E4}" type="slidenum">
              <a:rPr lang="en-GB" smtClean="0"/>
              <a:t>‹#›</a:t>
            </a:fld>
            <a:endParaRPr lang="en-GB"/>
          </a:p>
        </p:txBody>
      </p:sp>
    </p:spTree>
    <p:extLst>
      <p:ext uri="{BB962C8B-B14F-4D97-AF65-F5344CB8AC3E}">
        <p14:creationId xmlns:p14="http://schemas.microsoft.com/office/powerpoint/2010/main" val="140586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64EF27-CF06-4D53-B6FF-E4C020F878AD}" type="datetimeFigureOut">
              <a:rPr lang="en-GB" smtClean="0"/>
              <a:t>12/09/2020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06C3F7-6C76-4E2D-8269-EA5BE76046E4}" type="slidenum">
              <a:rPr lang="en-GB" smtClean="0"/>
              <a:t>‹#›</a:t>
            </a:fld>
            <a:endParaRPr lang="en-GB"/>
          </a:p>
        </p:txBody>
      </p:sp>
    </p:spTree>
    <p:extLst>
      <p:ext uri="{BB962C8B-B14F-4D97-AF65-F5344CB8AC3E}">
        <p14:creationId xmlns:p14="http://schemas.microsoft.com/office/powerpoint/2010/main" val="211664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464EF27-CF06-4D53-B6FF-E4C020F878AD}" type="datetimeFigureOut">
              <a:rPr lang="en-GB" smtClean="0"/>
              <a:t>12/09/2020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06C3F7-6C76-4E2D-8269-EA5BE76046E4}" type="slidenum">
              <a:rPr lang="en-GB" smtClean="0"/>
              <a:t>‹#›</a:t>
            </a:fld>
            <a:endParaRPr lang="en-GB"/>
          </a:p>
        </p:txBody>
      </p:sp>
    </p:spTree>
    <p:extLst>
      <p:ext uri="{BB962C8B-B14F-4D97-AF65-F5344CB8AC3E}">
        <p14:creationId xmlns:p14="http://schemas.microsoft.com/office/powerpoint/2010/main" val="3659655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464EF27-CF06-4D53-B6FF-E4C020F878AD}" type="datetimeFigureOut">
              <a:rPr lang="en-GB" smtClean="0"/>
              <a:t>12/09/2020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06C3F7-6C76-4E2D-8269-EA5BE76046E4}" type="slidenum">
              <a:rPr lang="en-GB" smtClean="0"/>
              <a:t>‹#›</a:t>
            </a:fld>
            <a:endParaRPr lang="en-GB"/>
          </a:p>
        </p:txBody>
      </p:sp>
    </p:spTree>
    <p:extLst>
      <p:ext uri="{BB962C8B-B14F-4D97-AF65-F5344CB8AC3E}">
        <p14:creationId xmlns:p14="http://schemas.microsoft.com/office/powerpoint/2010/main" val="3524756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464EF27-CF06-4D53-B6FF-E4C020F878AD}" type="datetimeFigureOut">
              <a:rPr lang="en-GB" smtClean="0"/>
              <a:t>12/09/2020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206C3F7-6C76-4E2D-8269-EA5BE76046E4}" type="slidenum">
              <a:rPr lang="en-GB" smtClean="0"/>
              <a:t>‹#›</a:t>
            </a:fld>
            <a:endParaRPr lang="en-GB"/>
          </a:p>
        </p:txBody>
      </p:sp>
    </p:spTree>
    <p:extLst>
      <p:ext uri="{BB962C8B-B14F-4D97-AF65-F5344CB8AC3E}">
        <p14:creationId xmlns:p14="http://schemas.microsoft.com/office/powerpoint/2010/main" val="2093183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464EF27-CF06-4D53-B6FF-E4C020F878AD}" type="datetimeFigureOut">
              <a:rPr lang="en-GB" smtClean="0"/>
              <a:t>12/09/2020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206C3F7-6C76-4E2D-8269-EA5BE76046E4}" type="slidenum">
              <a:rPr lang="en-GB" smtClean="0"/>
              <a:t>‹#›</a:t>
            </a:fld>
            <a:endParaRPr lang="en-GB"/>
          </a:p>
        </p:txBody>
      </p:sp>
    </p:spTree>
    <p:extLst>
      <p:ext uri="{BB962C8B-B14F-4D97-AF65-F5344CB8AC3E}">
        <p14:creationId xmlns:p14="http://schemas.microsoft.com/office/powerpoint/2010/main" val="3200558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64EF27-CF06-4D53-B6FF-E4C020F878AD}" type="datetimeFigureOut">
              <a:rPr lang="en-GB" smtClean="0"/>
              <a:t>12/09/2020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206C3F7-6C76-4E2D-8269-EA5BE76046E4}" type="slidenum">
              <a:rPr lang="en-GB" smtClean="0"/>
              <a:t>‹#›</a:t>
            </a:fld>
            <a:endParaRPr lang="en-GB"/>
          </a:p>
        </p:txBody>
      </p:sp>
    </p:spTree>
    <p:extLst>
      <p:ext uri="{BB962C8B-B14F-4D97-AF65-F5344CB8AC3E}">
        <p14:creationId xmlns:p14="http://schemas.microsoft.com/office/powerpoint/2010/main" val="1241949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C464EF27-CF06-4D53-B6FF-E4C020F878AD}" type="datetimeFigureOut">
              <a:rPr lang="en-GB" smtClean="0"/>
              <a:t>12/09/2020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06C3F7-6C76-4E2D-8269-EA5BE76046E4}" type="slidenum">
              <a:rPr lang="en-GB" smtClean="0"/>
              <a:t>‹#›</a:t>
            </a:fld>
            <a:endParaRPr lang="en-GB"/>
          </a:p>
        </p:txBody>
      </p:sp>
    </p:spTree>
    <p:extLst>
      <p:ext uri="{BB962C8B-B14F-4D97-AF65-F5344CB8AC3E}">
        <p14:creationId xmlns:p14="http://schemas.microsoft.com/office/powerpoint/2010/main" val="2455901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C464EF27-CF06-4D53-B6FF-E4C020F878AD}" type="datetimeFigureOut">
              <a:rPr lang="en-GB" smtClean="0"/>
              <a:t>12/09/2020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06C3F7-6C76-4E2D-8269-EA5BE76046E4}" type="slidenum">
              <a:rPr lang="en-GB" smtClean="0"/>
              <a:t>‹#›</a:t>
            </a:fld>
            <a:endParaRPr lang="en-GB"/>
          </a:p>
        </p:txBody>
      </p:sp>
    </p:spTree>
    <p:extLst>
      <p:ext uri="{BB962C8B-B14F-4D97-AF65-F5344CB8AC3E}">
        <p14:creationId xmlns:p14="http://schemas.microsoft.com/office/powerpoint/2010/main" val="827844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464EF27-CF06-4D53-B6FF-E4C020F878AD}" type="datetimeFigureOut">
              <a:rPr lang="en-GB" smtClean="0"/>
              <a:t>12/09/2020</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206C3F7-6C76-4E2D-8269-EA5BE76046E4}" type="slidenum">
              <a:rPr lang="en-GB" smtClean="0"/>
              <a:t>‹#›</a:t>
            </a:fld>
            <a:endParaRPr lang="en-GB"/>
          </a:p>
        </p:txBody>
      </p:sp>
    </p:spTree>
    <p:extLst>
      <p:ext uri="{BB962C8B-B14F-4D97-AF65-F5344CB8AC3E}">
        <p14:creationId xmlns:p14="http://schemas.microsoft.com/office/powerpoint/2010/main" val="29638140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A67A6B7-7B68-4C5F-80E6-D1E9F2954885}"/>
              </a:ext>
            </a:extLst>
          </p:cNvPr>
          <p:cNvPicPr>
            <a:picLocks noChangeAspect="1"/>
          </p:cNvPicPr>
          <p:nvPr/>
        </p:nvPicPr>
        <p:blipFill rotWithShape="1">
          <a:blip r:embed="rId2">
            <a:duotone>
              <a:schemeClr val="accent5">
                <a:shade val="45000"/>
                <a:satMod val="135000"/>
              </a:schemeClr>
              <a:prstClr val="white"/>
            </a:duotone>
          </a:blip>
          <a:srcRect t="29672"/>
          <a:stretch/>
        </p:blipFill>
        <p:spPr>
          <a:xfrm>
            <a:off x="0" y="0"/>
            <a:ext cx="6858000" cy="988588"/>
          </a:xfrm>
          <a:prstGeom prst="rect">
            <a:avLst/>
          </a:prstGeom>
        </p:spPr>
      </p:pic>
      <p:sp>
        <p:nvSpPr>
          <p:cNvPr id="11" name="TextBox 10">
            <a:extLst>
              <a:ext uri="{FF2B5EF4-FFF2-40B4-BE49-F238E27FC236}">
                <a16:creationId xmlns:a16="http://schemas.microsoft.com/office/drawing/2014/main" id="{AD2F202E-7C3F-45FC-93C9-C9CE06F1F6A4}"/>
              </a:ext>
            </a:extLst>
          </p:cNvPr>
          <p:cNvSpPr txBox="1"/>
          <p:nvPr/>
        </p:nvSpPr>
        <p:spPr>
          <a:xfrm rot="21356375">
            <a:off x="270802" y="1693267"/>
            <a:ext cx="4303834" cy="369332"/>
          </a:xfrm>
          <a:prstGeom prst="rect">
            <a:avLst/>
          </a:prstGeom>
          <a:solidFill>
            <a:srgbClr val="EEAD0E"/>
          </a:solidFill>
          <a:effectLst>
            <a:outerShdw blurRad="50800" dist="38100" dir="8100000" algn="tr" rotWithShape="0">
              <a:prstClr val="black">
                <a:alpha val="40000"/>
              </a:prstClr>
            </a:outerShdw>
          </a:effectLst>
        </p:spPr>
        <p:txBody>
          <a:bodyPr wrap="square" rtlCol="0">
            <a:spAutoFit/>
          </a:bodyPr>
          <a:lstStyle/>
          <a:p>
            <a:r>
              <a:rPr lang="cy-GB" dirty="0">
                <a:solidFill>
                  <a:srgbClr val="0C3090"/>
                </a:solidFill>
                <a:latin typeface="Accent SF" pitchFamily="2" charset="0"/>
              </a:rPr>
              <a:t>TO SUBMIT AN ASSIGNMENT</a:t>
            </a:r>
          </a:p>
        </p:txBody>
      </p:sp>
      <p:grpSp>
        <p:nvGrpSpPr>
          <p:cNvPr id="6" name="Group 5">
            <a:extLst>
              <a:ext uri="{FF2B5EF4-FFF2-40B4-BE49-F238E27FC236}">
                <a16:creationId xmlns:a16="http://schemas.microsoft.com/office/drawing/2014/main" id="{7DB898AE-488D-45FA-A435-660D4DA8010F}"/>
              </a:ext>
            </a:extLst>
          </p:cNvPr>
          <p:cNvGrpSpPr/>
          <p:nvPr/>
        </p:nvGrpSpPr>
        <p:grpSpPr>
          <a:xfrm>
            <a:off x="565775" y="228005"/>
            <a:ext cx="5726451" cy="1200329"/>
            <a:chOff x="361528" y="228005"/>
            <a:chExt cx="5726451" cy="1200329"/>
          </a:xfrm>
        </p:grpSpPr>
        <p:pic>
          <p:nvPicPr>
            <p:cNvPr id="9" name="Picture 8">
              <a:extLst>
                <a:ext uri="{FF2B5EF4-FFF2-40B4-BE49-F238E27FC236}">
                  <a16:creationId xmlns:a16="http://schemas.microsoft.com/office/drawing/2014/main" id="{43B12810-9B36-4756-AD11-F167DC67CF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53494">
              <a:off x="5315062" y="305719"/>
              <a:ext cx="772917" cy="1119069"/>
            </a:xfrm>
            <a:prstGeom prst="rect">
              <a:avLst/>
            </a:prstGeom>
          </p:spPr>
        </p:pic>
        <p:sp>
          <p:nvSpPr>
            <p:cNvPr id="10" name="TextBox 9">
              <a:extLst>
                <a:ext uri="{FF2B5EF4-FFF2-40B4-BE49-F238E27FC236}">
                  <a16:creationId xmlns:a16="http://schemas.microsoft.com/office/drawing/2014/main" id="{4555D05A-4AC5-428C-B326-F0428FE60BAC}"/>
                </a:ext>
              </a:extLst>
            </p:cNvPr>
            <p:cNvSpPr txBox="1"/>
            <p:nvPr/>
          </p:nvSpPr>
          <p:spPr>
            <a:xfrm>
              <a:off x="1618905" y="228005"/>
              <a:ext cx="3630930" cy="1200329"/>
            </a:xfrm>
            <a:prstGeom prst="rect">
              <a:avLst/>
            </a:prstGeom>
            <a:solidFill>
              <a:srgbClr val="EEAD0E"/>
            </a:solidFill>
            <a:effectLst>
              <a:outerShdw blurRad="50800" dist="38100" dir="8100000" algn="tr" rotWithShape="0">
                <a:prstClr val="black">
                  <a:alpha val="40000"/>
                </a:prstClr>
              </a:outerShdw>
            </a:effectLst>
          </p:spPr>
          <p:txBody>
            <a:bodyPr wrap="square" rtlCol="0">
              <a:spAutoFit/>
            </a:bodyPr>
            <a:lstStyle/>
            <a:p>
              <a:pPr algn="ctr"/>
              <a:r>
                <a:rPr lang="en-GB" sz="2400" noProof="1">
                  <a:solidFill>
                    <a:srgbClr val="0C3090"/>
                  </a:solidFill>
                  <a:latin typeface="Accent SF" pitchFamily="2" charset="0"/>
                </a:rPr>
                <a:t>How to submit an assignment in Google Classroom</a:t>
              </a:r>
            </a:p>
          </p:txBody>
        </p:sp>
        <p:pic>
          <p:nvPicPr>
            <p:cNvPr id="1026" name="Picture 2" descr="Google Classroom rubrics and originality reports exit beta ...">
              <a:extLst>
                <a:ext uri="{FF2B5EF4-FFF2-40B4-BE49-F238E27FC236}">
                  <a16:creationId xmlns:a16="http://schemas.microsoft.com/office/drawing/2014/main" id="{A8AAD141-48C9-4294-B700-FC654ACAEEE0}"/>
                </a:ext>
              </a:extLst>
            </p:cNvPr>
            <p:cNvPicPr>
              <a:picLocks noChangeAspect="1" noChangeArrowheads="1"/>
            </p:cNvPicPr>
            <p:nvPr/>
          </p:nvPicPr>
          <p:blipFill rotWithShape="1">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l="39412" t="21941" r="39711" b="41974"/>
            <a:stretch/>
          </p:blipFill>
          <p:spPr bwMode="auto">
            <a:xfrm rot="20840476">
              <a:off x="361528" y="369545"/>
              <a:ext cx="1192150" cy="1030272"/>
            </a:xfrm>
            <a:prstGeom prst="rect">
              <a:avLst/>
            </a:prstGeom>
            <a:noFill/>
            <a:extLst>
              <a:ext uri="{909E8E84-426E-40DD-AFC4-6F175D3DCCD1}">
                <a14:hiddenFill xmlns:a14="http://schemas.microsoft.com/office/drawing/2010/main">
                  <a:solidFill>
                    <a:srgbClr val="FFFFFF"/>
                  </a:solidFill>
                </a14:hiddenFill>
              </a:ext>
            </a:extLst>
          </p:spPr>
        </p:pic>
      </p:grpSp>
      <p:sp>
        <p:nvSpPr>
          <p:cNvPr id="20" name="TextBox 19">
            <a:extLst>
              <a:ext uri="{FF2B5EF4-FFF2-40B4-BE49-F238E27FC236}">
                <a16:creationId xmlns:a16="http://schemas.microsoft.com/office/drawing/2014/main" id="{0287AAFC-A5CD-4E93-A5EC-4618C6A9509C}"/>
              </a:ext>
            </a:extLst>
          </p:cNvPr>
          <p:cNvSpPr txBox="1"/>
          <p:nvPr/>
        </p:nvSpPr>
        <p:spPr>
          <a:xfrm>
            <a:off x="179886" y="2214510"/>
            <a:ext cx="6414987" cy="646331"/>
          </a:xfrm>
          <a:prstGeom prst="rect">
            <a:avLst/>
          </a:prstGeom>
          <a:noFill/>
          <a:effectLst>
            <a:outerShdw blurRad="50800" dist="38100" dir="8100000" algn="tr" rotWithShape="0">
              <a:prstClr val="black">
                <a:alpha val="40000"/>
              </a:prstClr>
            </a:outerShdw>
          </a:effectLst>
        </p:spPr>
        <p:txBody>
          <a:bodyPr wrap="square" rtlCol="0">
            <a:spAutoFit/>
          </a:bodyPr>
          <a:lstStyle/>
          <a:p>
            <a:r>
              <a:rPr lang="en-GB" sz="1200" noProof="1">
                <a:latin typeface="Accent SF" pitchFamily="2" charset="0"/>
              </a:rPr>
              <a:t>Go to class, then the "Classwork" page, then click on "View Assignment."</a:t>
            </a:r>
          </a:p>
          <a:p>
            <a:r>
              <a:rPr lang="en-GB" sz="1200" noProof="1">
                <a:latin typeface="Accent SF" pitchFamily="2" charset="0"/>
              </a:rPr>
              <a:t>There are three different ways you can submit your work:</a:t>
            </a:r>
          </a:p>
        </p:txBody>
      </p:sp>
      <p:sp>
        <p:nvSpPr>
          <p:cNvPr id="25" name="TextBox 24">
            <a:extLst>
              <a:ext uri="{FF2B5EF4-FFF2-40B4-BE49-F238E27FC236}">
                <a16:creationId xmlns:a16="http://schemas.microsoft.com/office/drawing/2014/main" id="{D8D9656B-880B-4A33-B137-0B1EB30DBA86}"/>
              </a:ext>
            </a:extLst>
          </p:cNvPr>
          <p:cNvSpPr txBox="1"/>
          <p:nvPr/>
        </p:nvSpPr>
        <p:spPr>
          <a:xfrm rot="21356375">
            <a:off x="190910" y="3015211"/>
            <a:ext cx="1636286" cy="369332"/>
          </a:xfrm>
          <a:prstGeom prst="rect">
            <a:avLst/>
          </a:prstGeom>
          <a:solidFill>
            <a:srgbClr val="EEAD0E"/>
          </a:solidFill>
          <a:effectLst>
            <a:outerShdw blurRad="50800" dist="38100" dir="8100000" algn="tr" rotWithShape="0">
              <a:prstClr val="black">
                <a:alpha val="40000"/>
              </a:prstClr>
            </a:outerShdw>
          </a:effectLst>
        </p:spPr>
        <p:txBody>
          <a:bodyPr wrap="square" rtlCol="0">
            <a:spAutoFit/>
          </a:bodyPr>
          <a:lstStyle/>
          <a:p>
            <a:r>
              <a:rPr lang="cy-GB" dirty="0" err="1">
                <a:solidFill>
                  <a:srgbClr val="0C3090"/>
                </a:solidFill>
                <a:latin typeface="Accent SF" pitchFamily="2" charset="0"/>
              </a:rPr>
              <a:t>Method</a:t>
            </a:r>
            <a:r>
              <a:rPr lang="cy-GB" dirty="0">
                <a:solidFill>
                  <a:srgbClr val="0C3090"/>
                </a:solidFill>
                <a:latin typeface="Accent SF" pitchFamily="2" charset="0"/>
              </a:rPr>
              <a:t> A</a:t>
            </a:r>
          </a:p>
        </p:txBody>
      </p:sp>
      <p:sp>
        <p:nvSpPr>
          <p:cNvPr id="26" name="TextBox 25">
            <a:extLst>
              <a:ext uri="{FF2B5EF4-FFF2-40B4-BE49-F238E27FC236}">
                <a16:creationId xmlns:a16="http://schemas.microsoft.com/office/drawing/2014/main" id="{E3E6978F-0824-4295-8BD1-7943D6D611D8}"/>
              </a:ext>
            </a:extLst>
          </p:cNvPr>
          <p:cNvSpPr txBox="1"/>
          <p:nvPr/>
        </p:nvSpPr>
        <p:spPr>
          <a:xfrm rot="21356375">
            <a:off x="190866" y="5033567"/>
            <a:ext cx="1670652" cy="369332"/>
          </a:xfrm>
          <a:prstGeom prst="rect">
            <a:avLst/>
          </a:prstGeom>
          <a:solidFill>
            <a:srgbClr val="EEAD0E"/>
          </a:solidFill>
          <a:effectLst>
            <a:outerShdw blurRad="50800" dist="38100" dir="8100000" algn="tr" rotWithShape="0">
              <a:prstClr val="black">
                <a:alpha val="40000"/>
              </a:prstClr>
            </a:outerShdw>
          </a:effectLst>
        </p:spPr>
        <p:txBody>
          <a:bodyPr wrap="square" rtlCol="0">
            <a:spAutoFit/>
          </a:bodyPr>
          <a:lstStyle/>
          <a:p>
            <a:r>
              <a:rPr lang="cy-GB" dirty="0" err="1">
                <a:solidFill>
                  <a:srgbClr val="0C3090"/>
                </a:solidFill>
                <a:latin typeface="Accent SF" pitchFamily="2" charset="0"/>
              </a:rPr>
              <a:t>Method</a:t>
            </a:r>
            <a:r>
              <a:rPr lang="cy-GB" dirty="0">
                <a:solidFill>
                  <a:srgbClr val="0C3090"/>
                </a:solidFill>
                <a:latin typeface="Accent SF" pitchFamily="2" charset="0"/>
              </a:rPr>
              <a:t> B</a:t>
            </a:r>
          </a:p>
        </p:txBody>
      </p:sp>
      <p:sp>
        <p:nvSpPr>
          <p:cNvPr id="27" name="TextBox 26">
            <a:extLst>
              <a:ext uri="{FF2B5EF4-FFF2-40B4-BE49-F238E27FC236}">
                <a16:creationId xmlns:a16="http://schemas.microsoft.com/office/drawing/2014/main" id="{FC9519DB-8401-4041-896F-02AE3A780EA4}"/>
              </a:ext>
            </a:extLst>
          </p:cNvPr>
          <p:cNvSpPr txBox="1"/>
          <p:nvPr/>
        </p:nvSpPr>
        <p:spPr>
          <a:xfrm rot="21356375">
            <a:off x="225315" y="7159051"/>
            <a:ext cx="1677176" cy="369332"/>
          </a:xfrm>
          <a:prstGeom prst="rect">
            <a:avLst/>
          </a:prstGeom>
          <a:solidFill>
            <a:srgbClr val="EEAD0E"/>
          </a:solidFill>
          <a:effectLst>
            <a:outerShdw blurRad="50800" dist="38100" dir="8100000" algn="tr" rotWithShape="0">
              <a:prstClr val="black">
                <a:alpha val="40000"/>
              </a:prstClr>
            </a:outerShdw>
          </a:effectLst>
        </p:spPr>
        <p:txBody>
          <a:bodyPr wrap="square" rtlCol="0">
            <a:spAutoFit/>
          </a:bodyPr>
          <a:lstStyle/>
          <a:p>
            <a:r>
              <a:rPr lang="cy-GB" dirty="0" err="1">
                <a:solidFill>
                  <a:srgbClr val="0C3090"/>
                </a:solidFill>
                <a:latin typeface="Accent SF" pitchFamily="2" charset="0"/>
              </a:rPr>
              <a:t>Method</a:t>
            </a:r>
            <a:r>
              <a:rPr lang="cy-GB" dirty="0">
                <a:solidFill>
                  <a:srgbClr val="0C3090"/>
                </a:solidFill>
                <a:latin typeface="Accent SF" pitchFamily="2" charset="0"/>
              </a:rPr>
              <a:t> C</a:t>
            </a:r>
          </a:p>
        </p:txBody>
      </p:sp>
      <p:sp>
        <p:nvSpPr>
          <p:cNvPr id="28" name="TextBox 27">
            <a:extLst>
              <a:ext uri="{FF2B5EF4-FFF2-40B4-BE49-F238E27FC236}">
                <a16:creationId xmlns:a16="http://schemas.microsoft.com/office/drawing/2014/main" id="{8DA2D4F4-07DE-4789-B634-17B2E04C5D5E}"/>
              </a:ext>
            </a:extLst>
          </p:cNvPr>
          <p:cNvSpPr txBox="1"/>
          <p:nvPr/>
        </p:nvSpPr>
        <p:spPr>
          <a:xfrm>
            <a:off x="179887" y="3469151"/>
            <a:ext cx="4694540" cy="1277273"/>
          </a:xfrm>
          <a:prstGeom prst="rect">
            <a:avLst/>
          </a:prstGeom>
          <a:noFill/>
          <a:effectLst>
            <a:outerShdw blurRad="50800" dist="38100" dir="8100000" algn="tr" rotWithShape="0">
              <a:prstClr val="black">
                <a:alpha val="40000"/>
              </a:prstClr>
            </a:outerShdw>
          </a:effectLst>
        </p:spPr>
        <p:txBody>
          <a:bodyPr wrap="square" rtlCol="0">
            <a:spAutoFit/>
          </a:bodyPr>
          <a:lstStyle/>
          <a:p>
            <a:r>
              <a:rPr lang="en-GB" sz="1100" noProof="1">
                <a:latin typeface="Accent SF" pitchFamily="2" charset="0"/>
              </a:rPr>
              <a:t>To use the file your teacher has given you:</a:t>
            </a:r>
          </a:p>
          <a:p>
            <a:r>
              <a:rPr lang="en-GB" sz="1100" noProof="1">
                <a:latin typeface="Accent SF" pitchFamily="2" charset="0"/>
              </a:rPr>
              <a:t>1. Click the attachment under "Your Work" with your name on it.</a:t>
            </a:r>
          </a:p>
          <a:p>
            <a:r>
              <a:rPr lang="en-GB" sz="1100" noProof="1">
                <a:latin typeface="Accent SF" pitchFamily="2" charset="0"/>
              </a:rPr>
              <a:t>2. Enter your work</a:t>
            </a:r>
          </a:p>
          <a:p>
            <a:r>
              <a:rPr lang="en-GB" sz="1100" noProof="1">
                <a:latin typeface="Accent SF" pitchFamily="2" charset="0"/>
              </a:rPr>
              <a:t>3. Click on the "Turn in" button on the document and confirm, or click the "Turn in" button on the assignment in Google Classroom.</a:t>
            </a:r>
          </a:p>
        </p:txBody>
      </p:sp>
      <p:sp>
        <p:nvSpPr>
          <p:cNvPr id="29" name="TextBox 28">
            <a:extLst>
              <a:ext uri="{FF2B5EF4-FFF2-40B4-BE49-F238E27FC236}">
                <a16:creationId xmlns:a16="http://schemas.microsoft.com/office/drawing/2014/main" id="{3A857A60-F7F6-47C5-8612-7BD263FC5075}"/>
              </a:ext>
            </a:extLst>
          </p:cNvPr>
          <p:cNvSpPr txBox="1"/>
          <p:nvPr/>
        </p:nvSpPr>
        <p:spPr>
          <a:xfrm>
            <a:off x="214344" y="5540544"/>
            <a:ext cx="4367967" cy="1446550"/>
          </a:xfrm>
          <a:prstGeom prst="rect">
            <a:avLst/>
          </a:prstGeom>
          <a:noFill/>
          <a:effectLst>
            <a:outerShdw blurRad="50800" dist="38100" dir="8100000" algn="tr" rotWithShape="0">
              <a:prstClr val="black">
                <a:alpha val="40000"/>
              </a:prstClr>
            </a:outerShdw>
          </a:effectLst>
        </p:spPr>
        <p:txBody>
          <a:bodyPr wrap="square" rtlCol="0">
            <a:spAutoFit/>
          </a:bodyPr>
          <a:lstStyle/>
          <a:p>
            <a:r>
              <a:rPr lang="en-GB" sz="1100" noProof="1">
                <a:latin typeface="Accent SF" pitchFamily="2" charset="0"/>
              </a:rPr>
              <a:t>To attach an item that has already been created:</a:t>
            </a:r>
          </a:p>
          <a:p>
            <a:r>
              <a:rPr lang="en-GB" sz="1100" noProof="1">
                <a:latin typeface="Accent SF" pitchFamily="2" charset="0"/>
              </a:rPr>
              <a:t>1. Under "Your work", click Add or Create and then select Google Drive, Link, or File.</a:t>
            </a:r>
          </a:p>
          <a:p>
            <a:r>
              <a:rPr lang="en-GB" sz="1100" noProof="1">
                <a:latin typeface="Accent SF" pitchFamily="2" charset="0"/>
              </a:rPr>
              <a:t>2. Add or create your work files.</a:t>
            </a:r>
          </a:p>
          <a:p>
            <a:r>
              <a:rPr lang="en-GB" sz="1100" noProof="1">
                <a:latin typeface="Accent SF" pitchFamily="2" charset="0"/>
              </a:rPr>
              <a:t>3. Select the attachment or enter the URL for a link and click Add.</a:t>
            </a:r>
          </a:p>
          <a:p>
            <a:r>
              <a:rPr lang="en-GB" sz="1100" noProof="1">
                <a:latin typeface="Accent SF" pitchFamily="2" charset="0"/>
              </a:rPr>
              <a:t>4. Note: You cannot attach a file that you do not own.</a:t>
            </a:r>
          </a:p>
        </p:txBody>
      </p:sp>
      <p:sp>
        <p:nvSpPr>
          <p:cNvPr id="30" name="TextBox 29">
            <a:extLst>
              <a:ext uri="{FF2B5EF4-FFF2-40B4-BE49-F238E27FC236}">
                <a16:creationId xmlns:a16="http://schemas.microsoft.com/office/drawing/2014/main" id="{409431DB-416B-466F-B2F7-CC55A23813FA}"/>
              </a:ext>
            </a:extLst>
          </p:cNvPr>
          <p:cNvSpPr txBox="1"/>
          <p:nvPr/>
        </p:nvSpPr>
        <p:spPr>
          <a:xfrm>
            <a:off x="179886" y="7622183"/>
            <a:ext cx="5908092" cy="2123658"/>
          </a:xfrm>
          <a:prstGeom prst="rect">
            <a:avLst/>
          </a:prstGeom>
          <a:noFill/>
          <a:effectLst>
            <a:outerShdw blurRad="50800" dist="38100" dir="8100000" algn="tr" rotWithShape="0">
              <a:prstClr val="black">
                <a:alpha val="40000"/>
              </a:prstClr>
            </a:outerShdw>
          </a:effectLst>
        </p:spPr>
        <p:txBody>
          <a:bodyPr wrap="square" rtlCol="0">
            <a:spAutoFit/>
          </a:bodyPr>
          <a:lstStyle/>
          <a:p>
            <a:r>
              <a:rPr lang="en-GB" sz="1200" noProof="1">
                <a:latin typeface="Accent SF" pitchFamily="2" charset="0"/>
              </a:rPr>
              <a:t>To create and attach a new file:</a:t>
            </a:r>
          </a:p>
          <a:p>
            <a:r>
              <a:rPr lang="en-GB" sz="1200" noProof="1">
                <a:latin typeface="Accent SF" pitchFamily="2" charset="0"/>
              </a:rPr>
              <a:t>1. Under "Your work", click Add or create and then select Docs,</a:t>
            </a:r>
          </a:p>
          <a:p>
            <a:r>
              <a:rPr lang="en-GB" sz="1200" noProof="1">
                <a:latin typeface="Accent SF" pitchFamily="2" charset="0"/>
              </a:rPr>
              <a:t>Slides, Sheets, or Drawings.</a:t>
            </a:r>
          </a:p>
          <a:p>
            <a:r>
              <a:rPr lang="en-GB" sz="1200" noProof="1">
                <a:latin typeface="Accent SF" pitchFamily="2" charset="0"/>
              </a:rPr>
              <a:t>2. A new file attaches to your work and opens.</a:t>
            </a:r>
          </a:p>
          <a:p>
            <a:r>
              <a:rPr lang="en-GB" sz="1200" noProof="1">
                <a:latin typeface="Accent SF" pitchFamily="2" charset="0"/>
              </a:rPr>
              <a:t>3. Add or create your work files</a:t>
            </a:r>
          </a:p>
          <a:p>
            <a:r>
              <a:rPr lang="en-GB" sz="1200" noProof="1">
                <a:latin typeface="Accent SF" pitchFamily="2" charset="0"/>
              </a:rPr>
              <a:t>4. Click the file and enter your information. Note: You can attach or create more than one file.</a:t>
            </a:r>
          </a:p>
          <a:p>
            <a:r>
              <a:rPr lang="en-GB" sz="1200" noProof="1">
                <a:latin typeface="Accent SF" pitchFamily="2" charset="0"/>
              </a:rPr>
              <a:t>5. (Optional) to remove an attachment, next to the attachment name, click Remove.</a:t>
            </a:r>
          </a:p>
          <a:p>
            <a:r>
              <a:rPr lang="en-GB" sz="1200" noProof="1">
                <a:latin typeface="Accent SF" pitchFamily="2" charset="0"/>
              </a:rPr>
              <a:t>6. Click Turn In and confirm.</a:t>
            </a:r>
          </a:p>
          <a:p>
            <a:r>
              <a:rPr lang="en-GB" sz="1200" noProof="1">
                <a:latin typeface="Accent SF" pitchFamily="2" charset="0"/>
              </a:rPr>
              <a:t>7. The status of the assignment changes to "Turned in".</a:t>
            </a:r>
          </a:p>
        </p:txBody>
      </p:sp>
      <p:pic>
        <p:nvPicPr>
          <p:cNvPr id="3" name="Picture 2">
            <a:extLst>
              <a:ext uri="{FF2B5EF4-FFF2-40B4-BE49-F238E27FC236}">
                <a16:creationId xmlns:a16="http://schemas.microsoft.com/office/drawing/2014/main" id="{C66CFDDF-A852-412D-A4C0-CA42CA5E521D}"/>
              </a:ext>
            </a:extLst>
          </p:cNvPr>
          <p:cNvPicPr>
            <a:picLocks noChangeAspect="1"/>
          </p:cNvPicPr>
          <p:nvPr/>
        </p:nvPicPr>
        <p:blipFill>
          <a:blip r:embed="rId5"/>
          <a:stretch>
            <a:fillRect/>
          </a:stretch>
        </p:blipFill>
        <p:spPr>
          <a:xfrm>
            <a:off x="4762377" y="3479420"/>
            <a:ext cx="2071514" cy="3447170"/>
          </a:xfrm>
          <a:prstGeom prst="rect">
            <a:avLst/>
          </a:prstGeom>
        </p:spPr>
      </p:pic>
      <p:sp>
        <p:nvSpPr>
          <p:cNvPr id="4" name="Oval 3">
            <a:extLst>
              <a:ext uri="{FF2B5EF4-FFF2-40B4-BE49-F238E27FC236}">
                <a16:creationId xmlns:a16="http://schemas.microsoft.com/office/drawing/2014/main" id="{89271778-31B2-4BAD-A8A0-715251AC2D59}"/>
              </a:ext>
            </a:extLst>
          </p:cNvPr>
          <p:cNvSpPr/>
          <p:nvPr/>
        </p:nvSpPr>
        <p:spPr>
          <a:xfrm>
            <a:off x="5610406" y="3487806"/>
            <a:ext cx="375455" cy="375455"/>
          </a:xfrm>
          <a:prstGeom prst="ellipse">
            <a:avLst/>
          </a:prstGeom>
          <a:solidFill>
            <a:srgbClr val="EEAD0E"/>
          </a:solidFill>
          <a:ln>
            <a:solidFill>
              <a:srgbClr val="EEAD0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C3090"/>
                </a:solidFill>
                <a:latin typeface="Accent SF" pitchFamily="2" charset="0"/>
              </a:rPr>
              <a:t>A</a:t>
            </a:r>
          </a:p>
        </p:txBody>
      </p:sp>
      <p:sp>
        <p:nvSpPr>
          <p:cNvPr id="31" name="Oval 30">
            <a:extLst>
              <a:ext uri="{FF2B5EF4-FFF2-40B4-BE49-F238E27FC236}">
                <a16:creationId xmlns:a16="http://schemas.microsoft.com/office/drawing/2014/main" id="{3ADB1ACE-E3FB-40B2-99A9-AC44AA2CEE71}"/>
              </a:ext>
            </a:extLst>
          </p:cNvPr>
          <p:cNvSpPr/>
          <p:nvPr/>
        </p:nvSpPr>
        <p:spPr>
          <a:xfrm>
            <a:off x="6078452" y="4802024"/>
            <a:ext cx="375455" cy="375455"/>
          </a:xfrm>
          <a:prstGeom prst="ellipse">
            <a:avLst/>
          </a:prstGeom>
          <a:solidFill>
            <a:srgbClr val="EEAD0E"/>
          </a:solidFill>
          <a:ln>
            <a:solidFill>
              <a:srgbClr val="EEAD0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C3090"/>
                </a:solidFill>
                <a:latin typeface="Accent SF" pitchFamily="2" charset="0"/>
              </a:rPr>
              <a:t>B</a:t>
            </a:r>
          </a:p>
        </p:txBody>
      </p:sp>
      <p:sp>
        <p:nvSpPr>
          <p:cNvPr id="32" name="Oval 31">
            <a:extLst>
              <a:ext uri="{FF2B5EF4-FFF2-40B4-BE49-F238E27FC236}">
                <a16:creationId xmlns:a16="http://schemas.microsoft.com/office/drawing/2014/main" id="{5C172552-5253-41A5-88C8-AD2A187E07E3}"/>
              </a:ext>
            </a:extLst>
          </p:cNvPr>
          <p:cNvSpPr/>
          <p:nvPr/>
        </p:nvSpPr>
        <p:spPr>
          <a:xfrm>
            <a:off x="5405848" y="6506493"/>
            <a:ext cx="375455" cy="375455"/>
          </a:xfrm>
          <a:prstGeom prst="ellipse">
            <a:avLst/>
          </a:prstGeom>
          <a:solidFill>
            <a:srgbClr val="EEAD0E"/>
          </a:solidFill>
          <a:ln>
            <a:solidFill>
              <a:srgbClr val="EEAD0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C3090"/>
                </a:solidFill>
                <a:latin typeface="Accent SF" pitchFamily="2" charset="0"/>
              </a:rPr>
              <a:t>C</a:t>
            </a:r>
          </a:p>
        </p:txBody>
      </p:sp>
    </p:spTree>
    <p:extLst>
      <p:ext uri="{BB962C8B-B14F-4D97-AF65-F5344CB8AC3E}">
        <p14:creationId xmlns:p14="http://schemas.microsoft.com/office/powerpoint/2010/main" val="721041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FB80007-81CA-41F7-AD9F-DA855A71F1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784717"/>
            <a:ext cx="6858000" cy="1121283"/>
          </a:xfrm>
          <a:prstGeom prst="rect">
            <a:avLst/>
          </a:prstGeom>
        </p:spPr>
      </p:pic>
      <p:sp>
        <p:nvSpPr>
          <p:cNvPr id="14" name="TextBox 13">
            <a:extLst>
              <a:ext uri="{FF2B5EF4-FFF2-40B4-BE49-F238E27FC236}">
                <a16:creationId xmlns:a16="http://schemas.microsoft.com/office/drawing/2014/main" id="{C9A61782-996F-4F80-A026-1079D8568804}"/>
              </a:ext>
            </a:extLst>
          </p:cNvPr>
          <p:cNvSpPr txBox="1"/>
          <p:nvPr/>
        </p:nvSpPr>
        <p:spPr>
          <a:xfrm>
            <a:off x="263128" y="2423515"/>
            <a:ext cx="4708922" cy="369332"/>
          </a:xfrm>
          <a:prstGeom prst="rect">
            <a:avLst/>
          </a:prstGeom>
          <a:solidFill>
            <a:srgbClr val="EEAD0E"/>
          </a:solidFill>
          <a:effectLst>
            <a:outerShdw blurRad="50800" dist="38100" dir="8100000" algn="tr" rotWithShape="0">
              <a:prstClr val="black">
                <a:alpha val="40000"/>
              </a:prstClr>
            </a:outerShdw>
          </a:effectLst>
        </p:spPr>
        <p:txBody>
          <a:bodyPr wrap="square" rtlCol="0">
            <a:spAutoFit/>
          </a:bodyPr>
          <a:lstStyle/>
          <a:p>
            <a:r>
              <a:rPr lang="en-GB" dirty="0">
                <a:solidFill>
                  <a:srgbClr val="0C3090"/>
                </a:solidFill>
                <a:latin typeface="Accent SF" pitchFamily="2" charset="0"/>
              </a:rPr>
              <a:t>Marking assignment as “DONE”</a:t>
            </a:r>
          </a:p>
        </p:txBody>
      </p:sp>
      <p:sp>
        <p:nvSpPr>
          <p:cNvPr id="16" name="TextBox 15">
            <a:extLst>
              <a:ext uri="{FF2B5EF4-FFF2-40B4-BE49-F238E27FC236}">
                <a16:creationId xmlns:a16="http://schemas.microsoft.com/office/drawing/2014/main" id="{A72F419A-EFF9-44D8-A8BD-11859387FA5C}"/>
              </a:ext>
            </a:extLst>
          </p:cNvPr>
          <p:cNvSpPr txBox="1"/>
          <p:nvPr/>
        </p:nvSpPr>
        <p:spPr>
          <a:xfrm>
            <a:off x="263128" y="2856257"/>
            <a:ext cx="4245298" cy="2462213"/>
          </a:xfrm>
          <a:prstGeom prst="rect">
            <a:avLst/>
          </a:prstGeom>
          <a:noFill/>
          <a:effectLst>
            <a:outerShdw blurRad="50800" dist="38100" dir="8100000" algn="tr" rotWithShape="0">
              <a:prstClr val="black">
                <a:alpha val="40000"/>
              </a:prstClr>
            </a:outerShdw>
          </a:effectLst>
        </p:spPr>
        <p:txBody>
          <a:bodyPr wrap="square" rtlCol="0">
            <a:spAutoFit/>
          </a:bodyPr>
          <a:lstStyle/>
          <a:p>
            <a:r>
              <a:rPr lang="en-GB" sz="1100" noProof="1">
                <a:latin typeface="Accent SF" pitchFamily="2" charset="0"/>
              </a:rPr>
              <a:t>Some assignments will have a button that says "Mark as done" instead of turning in.</a:t>
            </a:r>
          </a:p>
          <a:p>
            <a:endParaRPr lang="en-GB" sz="1100" noProof="1">
              <a:latin typeface="Accent SF" pitchFamily="2" charset="0"/>
            </a:endParaRPr>
          </a:p>
          <a:p>
            <a:r>
              <a:rPr lang="en-GB" sz="1100" noProof="1">
                <a:latin typeface="Accent SF" pitchFamily="2" charset="0"/>
              </a:rPr>
              <a:t>Important: With any assignment marked as "Turn in" or "Done" after the deadline is entered as late, even if you previously submitted the work before the deadline.</a:t>
            </a:r>
          </a:p>
          <a:p>
            <a:endParaRPr lang="en-GB" sz="1100" noProof="1">
              <a:latin typeface="Accent SF" pitchFamily="2" charset="0"/>
            </a:endParaRPr>
          </a:p>
          <a:p>
            <a:r>
              <a:rPr lang="en-GB" sz="1100" noProof="1">
                <a:latin typeface="Accent SF" pitchFamily="2" charset="0"/>
              </a:rPr>
              <a:t>1. Go to the Google Classroom, then the Classwork page, then click the "View Assignment "</a:t>
            </a:r>
          </a:p>
          <a:p>
            <a:r>
              <a:rPr lang="en-GB" sz="1100" noProof="1">
                <a:latin typeface="Accent SF" pitchFamily="2" charset="0"/>
              </a:rPr>
              <a:t>2. Complete the assignment.</a:t>
            </a:r>
          </a:p>
          <a:p>
            <a:r>
              <a:rPr lang="en-GB" sz="1100" noProof="1">
                <a:latin typeface="Accent SF" pitchFamily="2" charset="0"/>
              </a:rPr>
              <a:t>3. Click Mark as done and confirm.</a:t>
            </a:r>
          </a:p>
          <a:p>
            <a:r>
              <a:rPr lang="en-GB" sz="1100" noProof="1">
                <a:latin typeface="Accent SF" pitchFamily="2" charset="0"/>
              </a:rPr>
              <a:t>4. The status of the assignment changes to "Turned in".</a:t>
            </a:r>
          </a:p>
        </p:txBody>
      </p:sp>
      <p:sp>
        <p:nvSpPr>
          <p:cNvPr id="21" name="TextBox 20">
            <a:extLst>
              <a:ext uri="{FF2B5EF4-FFF2-40B4-BE49-F238E27FC236}">
                <a16:creationId xmlns:a16="http://schemas.microsoft.com/office/drawing/2014/main" id="{5320A4B5-0916-4934-A2D3-947C46F8E804}"/>
              </a:ext>
            </a:extLst>
          </p:cNvPr>
          <p:cNvSpPr txBox="1"/>
          <p:nvPr/>
        </p:nvSpPr>
        <p:spPr>
          <a:xfrm>
            <a:off x="210589" y="6489652"/>
            <a:ext cx="5384220" cy="2123658"/>
          </a:xfrm>
          <a:prstGeom prst="rect">
            <a:avLst/>
          </a:prstGeom>
          <a:noFill/>
          <a:effectLst>
            <a:outerShdw blurRad="50800" dist="38100" dir="8100000" algn="tr" rotWithShape="0">
              <a:prstClr val="black">
                <a:alpha val="40000"/>
              </a:prstClr>
            </a:outerShdw>
          </a:effectLst>
        </p:spPr>
        <p:txBody>
          <a:bodyPr wrap="square" rtlCol="0">
            <a:spAutoFit/>
          </a:bodyPr>
          <a:lstStyle/>
          <a:p>
            <a:r>
              <a:rPr lang="en-GB" sz="1100" noProof="1">
                <a:latin typeface="Accent SF" pitchFamily="2" charset="0"/>
              </a:rPr>
              <a:t>Once you have turned in an assignment or marking as done, you will see the option to Unsubmit.</a:t>
            </a:r>
          </a:p>
          <a:p>
            <a:endParaRPr lang="en-GB" sz="1100" noProof="1">
              <a:latin typeface="Accent SF" pitchFamily="2" charset="0"/>
            </a:endParaRPr>
          </a:p>
          <a:p>
            <a:r>
              <a:rPr lang="en-GB" sz="1100" noProof="1">
                <a:latin typeface="Accent SF" pitchFamily="2" charset="0"/>
              </a:rPr>
              <a:t>Use this if you need to make changes to your work and then resubmit it to your teacher. If you unsubmit an assignment, make sure to resubmit it before the deadline.</a:t>
            </a:r>
          </a:p>
          <a:p>
            <a:endParaRPr lang="en-GB" sz="1100" noProof="1">
              <a:latin typeface="Accent SF" pitchFamily="2" charset="0"/>
            </a:endParaRPr>
          </a:p>
          <a:p>
            <a:r>
              <a:rPr lang="en-GB" sz="1100" noProof="1">
                <a:latin typeface="Accent SF" pitchFamily="2" charset="0"/>
              </a:rPr>
              <a:t>1. Go to the Google Classroom, then the Classwork page, then click the "View Assignment. "</a:t>
            </a:r>
          </a:p>
          <a:p>
            <a:r>
              <a:rPr lang="en-GB" sz="1100" noProof="1">
                <a:latin typeface="Accent SF" pitchFamily="2" charset="0"/>
              </a:rPr>
              <a:t>2. Click Unsubmit and confirm.</a:t>
            </a:r>
          </a:p>
          <a:p>
            <a:r>
              <a:rPr lang="en-GB" sz="1100" noProof="1">
                <a:latin typeface="Accent SF" pitchFamily="2" charset="0"/>
              </a:rPr>
              <a:t>3. Note: This assignment has now not been submitted. Resubmit it before the due date.</a:t>
            </a:r>
          </a:p>
        </p:txBody>
      </p:sp>
      <p:pic>
        <p:nvPicPr>
          <p:cNvPr id="15" name="Picture 14">
            <a:extLst>
              <a:ext uri="{FF2B5EF4-FFF2-40B4-BE49-F238E27FC236}">
                <a16:creationId xmlns:a16="http://schemas.microsoft.com/office/drawing/2014/main" id="{DED72DD4-4E77-4676-8949-7E36044060F9}"/>
              </a:ext>
            </a:extLst>
          </p:cNvPr>
          <p:cNvPicPr>
            <a:picLocks noChangeAspect="1"/>
          </p:cNvPicPr>
          <p:nvPr/>
        </p:nvPicPr>
        <p:blipFill rotWithShape="1">
          <a:blip r:embed="rId3">
            <a:duotone>
              <a:schemeClr val="accent5">
                <a:shade val="45000"/>
                <a:satMod val="135000"/>
              </a:schemeClr>
              <a:prstClr val="white"/>
            </a:duotone>
          </a:blip>
          <a:srcRect t="29672"/>
          <a:stretch/>
        </p:blipFill>
        <p:spPr>
          <a:xfrm>
            <a:off x="0" y="0"/>
            <a:ext cx="6858000" cy="988588"/>
          </a:xfrm>
          <a:prstGeom prst="rect">
            <a:avLst/>
          </a:prstGeom>
        </p:spPr>
      </p:pic>
      <p:grpSp>
        <p:nvGrpSpPr>
          <p:cNvPr id="8" name="Group 7">
            <a:extLst>
              <a:ext uri="{FF2B5EF4-FFF2-40B4-BE49-F238E27FC236}">
                <a16:creationId xmlns:a16="http://schemas.microsoft.com/office/drawing/2014/main" id="{E8ED2E59-8479-4066-B680-E1519424CA27}"/>
              </a:ext>
            </a:extLst>
          </p:cNvPr>
          <p:cNvGrpSpPr/>
          <p:nvPr/>
        </p:nvGrpSpPr>
        <p:grpSpPr>
          <a:xfrm>
            <a:off x="565775" y="228005"/>
            <a:ext cx="5726451" cy="1200329"/>
            <a:chOff x="361528" y="228005"/>
            <a:chExt cx="5726451" cy="1200329"/>
          </a:xfrm>
        </p:grpSpPr>
        <p:pic>
          <p:nvPicPr>
            <p:cNvPr id="17" name="Picture 16">
              <a:extLst>
                <a:ext uri="{FF2B5EF4-FFF2-40B4-BE49-F238E27FC236}">
                  <a16:creationId xmlns:a16="http://schemas.microsoft.com/office/drawing/2014/main" id="{695BAAAD-AC80-4200-86BB-2BA6BABCF14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53494">
              <a:off x="5315062" y="305719"/>
              <a:ext cx="772917" cy="1119069"/>
            </a:xfrm>
            <a:prstGeom prst="rect">
              <a:avLst/>
            </a:prstGeom>
          </p:spPr>
        </p:pic>
        <p:sp>
          <p:nvSpPr>
            <p:cNvPr id="18" name="TextBox 17">
              <a:extLst>
                <a:ext uri="{FF2B5EF4-FFF2-40B4-BE49-F238E27FC236}">
                  <a16:creationId xmlns:a16="http://schemas.microsoft.com/office/drawing/2014/main" id="{DFA1DD32-F20C-4934-8EFB-1FEBBF651FDD}"/>
                </a:ext>
              </a:extLst>
            </p:cNvPr>
            <p:cNvSpPr txBox="1"/>
            <p:nvPr/>
          </p:nvSpPr>
          <p:spPr>
            <a:xfrm>
              <a:off x="1618905" y="228005"/>
              <a:ext cx="3630930" cy="1200329"/>
            </a:xfrm>
            <a:prstGeom prst="rect">
              <a:avLst/>
            </a:prstGeom>
            <a:solidFill>
              <a:srgbClr val="EEAD0E"/>
            </a:solidFill>
            <a:effectLst>
              <a:outerShdw blurRad="50800" dist="38100" dir="8100000" algn="tr" rotWithShape="0">
                <a:prstClr val="black">
                  <a:alpha val="40000"/>
                </a:prstClr>
              </a:outerShdw>
            </a:effectLst>
          </p:spPr>
          <p:txBody>
            <a:bodyPr wrap="square" rtlCol="0">
              <a:spAutoFit/>
            </a:bodyPr>
            <a:lstStyle/>
            <a:p>
              <a:pPr algn="ctr"/>
              <a:r>
                <a:rPr lang="en-GB" sz="2400" noProof="1">
                  <a:solidFill>
                    <a:srgbClr val="0C3090"/>
                  </a:solidFill>
                  <a:latin typeface="Accent SF" pitchFamily="2" charset="0"/>
                </a:rPr>
                <a:t>How to submit an assignment in Google Classroom</a:t>
              </a:r>
            </a:p>
          </p:txBody>
        </p:sp>
        <p:pic>
          <p:nvPicPr>
            <p:cNvPr id="20" name="Picture 2" descr="Google Classroom rubrics and originality reports exit beta ...">
              <a:extLst>
                <a:ext uri="{FF2B5EF4-FFF2-40B4-BE49-F238E27FC236}">
                  <a16:creationId xmlns:a16="http://schemas.microsoft.com/office/drawing/2014/main" id="{83410F8A-9D41-443D-8E27-36C0490E83E1}"/>
                </a:ext>
              </a:extLst>
            </p:cNvPr>
            <p:cNvPicPr>
              <a:picLocks noChangeAspect="1" noChangeArrowheads="1"/>
            </p:cNvPicPr>
            <p:nvPr/>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l="39412" t="21941" r="39711" b="41974"/>
            <a:stretch/>
          </p:blipFill>
          <p:spPr bwMode="auto">
            <a:xfrm rot="20840476">
              <a:off x="361528" y="369545"/>
              <a:ext cx="1192150" cy="1030272"/>
            </a:xfrm>
            <a:prstGeom prst="rect">
              <a:avLst/>
            </a:prstGeom>
            <a:noFill/>
            <a:extLst>
              <a:ext uri="{909E8E84-426E-40DD-AFC4-6F175D3DCCD1}">
                <a14:hiddenFill xmlns:a14="http://schemas.microsoft.com/office/drawing/2010/main">
                  <a:solidFill>
                    <a:srgbClr val="FFFFFF"/>
                  </a:solidFill>
                </a14:hiddenFill>
              </a:ext>
            </a:extLst>
          </p:spPr>
        </p:pic>
      </p:grpSp>
      <p:pic>
        <p:nvPicPr>
          <p:cNvPr id="22" name="Picture 21">
            <a:extLst>
              <a:ext uri="{FF2B5EF4-FFF2-40B4-BE49-F238E27FC236}">
                <a16:creationId xmlns:a16="http://schemas.microsoft.com/office/drawing/2014/main" id="{8C6021CA-2543-4E82-8BAF-D7F2892B4EAA}"/>
              </a:ext>
            </a:extLst>
          </p:cNvPr>
          <p:cNvPicPr>
            <a:picLocks noChangeAspect="1"/>
          </p:cNvPicPr>
          <p:nvPr/>
        </p:nvPicPr>
        <p:blipFill>
          <a:blip r:embed="rId6"/>
          <a:stretch>
            <a:fillRect/>
          </a:stretch>
        </p:blipFill>
        <p:spPr>
          <a:xfrm>
            <a:off x="4642603" y="3467604"/>
            <a:ext cx="2117834" cy="2979154"/>
          </a:xfrm>
          <a:prstGeom prst="rect">
            <a:avLst/>
          </a:prstGeom>
          <a:effectLst>
            <a:outerShdw blurRad="50800" dist="38100" dir="8100000" algn="tr" rotWithShape="0">
              <a:prstClr val="black">
                <a:alpha val="40000"/>
              </a:prstClr>
            </a:outerShdw>
          </a:effectLst>
        </p:spPr>
      </p:pic>
      <p:sp>
        <p:nvSpPr>
          <p:cNvPr id="23" name="TextBox 22">
            <a:extLst>
              <a:ext uri="{FF2B5EF4-FFF2-40B4-BE49-F238E27FC236}">
                <a16:creationId xmlns:a16="http://schemas.microsoft.com/office/drawing/2014/main" id="{1F75512B-027E-42E1-8628-5A854A083C67}"/>
              </a:ext>
            </a:extLst>
          </p:cNvPr>
          <p:cNvSpPr txBox="1"/>
          <p:nvPr/>
        </p:nvSpPr>
        <p:spPr>
          <a:xfrm rot="21356375">
            <a:off x="228164" y="1567602"/>
            <a:ext cx="4229962" cy="646331"/>
          </a:xfrm>
          <a:prstGeom prst="rect">
            <a:avLst/>
          </a:prstGeom>
          <a:solidFill>
            <a:srgbClr val="EEAD0E"/>
          </a:solidFill>
          <a:effectLst>
            <a:outerShdw blurRad="50800" dist="38100" dir="8100000" algn="tr" rotWithShape="0">
              <a:prstClr val="black">
                <a:alpha val="40000"/>
              </a:prstClr>
            </a:outerShdw>
          </a:effectLst>
        </p:spPr>
        <p:txBody>
          <a:bodyPr wrap="square" rtlCol="0">
            <a:spAutoFit/>
          </a:bodyPr>
          <a:lstStyle/>
          <a:p>
            <a:r>
              <a:rPr lang="en-GB" dirty="0">
                <a:solidFill>
                  <a:srgbClr val="0C3090"/>
                </a:solidFill>
                <a:latin typeface="Accent SF" pitchFamily="2" charset="0"/>
              </a:rPr>
              <a:t>MARKING AS DONE AND UNSUBMITTING</a:t>
            </a:r>
            <a:endParaRPr lang="cy-GB" dirty="0">
              <a:solidFill>
                <a:srgbClr val="0C3090"/>
              </a:solidFill>
              <a:latin typeface="Accent SF" pitchFamily="2" charset="0"/>
            </a:endParaRPr>
          </a:p>
        </p:txBody>
      </p:sp>
      <p:sp>
        <p:nvSpPr>
          <p:cNvPr id="24" name="TextBox 23">
            <a:extLst>
              <a:ext uri="{FF2B5EF4-FFF2-40B4-BE49-F238E27FC236}">
                <a16:creationId xmlns:a16="http://schemas.microsoft.com/office/drawing/2014/main" id="{FCE0B962-8FC2-47DB-B595-232BCB0FED5A}"/>
              </a:ext>
            </a:extLst>
          </p:cNvPr>
          <p:cNvSpPr txBox="1"/>
          <p:nvPr/>
        </p:nvSpPr>
        <p:spPr>
          <a:xfrm>
            <a:off x="263128" y="5863722"/>
            <a:ext cx="4245298" cy="369332"/>
          </a:xfrm>
          <a:prstGeom prst="rect">
            <a:avLst/>
          </a:prstGeom>
          <a:solidFill>
            <a:srgbClr val="EEAD0E"/>
          </a:solidFill>
          <a:effectLst>
            <a:outerShdw blurRad="50800" dist="38100" dir="8100000" algn="tr" rotWithShape="0">
              <a:prstClr val="black">
                <a:alpha val="40000"/>
              </a:prstClr>
            </a:outerShdw>
          </a:effectLst>
        </p:spPr>
        <p:txBody>
          <a:bodyPr wrap="square" rtlCol="0">
            <a:spAutoFit/>
          </a:bodyPr>
          <a:lstStyle/>
          <a:p>
            <a:r>
              <a:rPr lang="en-GB" dirty="0">
                <a:solidFill>
                  <a:srgbClr val="0C3090"/>
                </a:solidFill>
                <a:latin typeface="Accent SF" pitchFamily="2" charset="0"/>
              </a:rPr>
              <a:t>UNSUBMITTING AN ASSIGMENT</a:t>
            </a:r>
          </a:p>
        </p:txBody>
      </p:sp>
    </p:spTree>
    <p:extLst>
      <p:ext uri="{BB962C8B-B14F-4D97-AF65-F5344CB8AC3E}">
        <p14:creationId xmlns:p14="http://schemas.microsoft.com/office/powerpoint/2010/main" val="10543812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TotalTime>
  <Words>520</Words>
  <Application>Microsoft Office PowerPoint</Application>
  <PresentationFormat>A4 Paper (210x297 mm)</PresentationFormat>
  <Paragraphs>47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Accent SF</vt: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Gareth Evans</dc:creator>
  <cp:lastModifiedBy>Gareth Evans</cp:lastModifiedBy>
  <cp:revision>15</cp:revision>
  <cp:lastPrinted>2020-06-20T19:23:45Z</cp:lastPrinted>
  <dcterms:created xsi:type="dcterms:W3CDTF">2020-06-19T16:19:08Z</dcterms:created>
  <dcterms:modified xsi:type="dcterms:W3CDTF">2020-09-12T17:24:32Z</dcterms:modified>
</cp:coreProperties>
</file>